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4" r:id="rId8"/>
    <p:sldId id="270" r:id="rId9"/>
    <p:sldId id="271" r:id="rId10"/>
    <p:sldId id="267" r:id="rId11"/>
    <p:sldId id="269" r:id="rId12"/>
    <p:sldId id="268" r:id="rId13"/>
    <p:sldId id="262" r:id="rId14"/>
    <p:sldId id="263"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3"/>
    <p:restoredTop sz="94663"/>
  </p:normalViewPr>
  <p:slideViewPr>
    <p:cSldViewPr snapToGrid="0" snapToObjects="1">
      <p:cViewPr varScale="1">
        <p:scale>
          <a:sx n="96" d="100"/>
          <a:sy n="96" d="100"/>
        </p:scale>
        <p:origin x="6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BE8CAEDE-B169-B24F-AAFE-CC58B28C2E3E}"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6258973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40518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2008072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099812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EF181FB-4063-7D43-9667-698BCF882ED9}" type="datetimeFigureOut">
              <a:rPr lang="en-US" smtClean="0"/>
              <a:t>4/27/2019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8CAEDE-B169-B24F-AAFE-CC58B28C2E3E}"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74535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956055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F181FB-4063-7D43-9667-698BCF882ED9}" type="datetimeFigureOut">
              <a:rPr lang="en-US" smtClean="0"/>
              <a:t>4/27/2019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3318502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F181FB-4063-7D43-9667-698BCF882ED9}" type="datetimeFigureOut">
              <a:rPr lang="en-US" smtClean="0"/>
              <a:t>4/27/2019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1075459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F181FB-4063-7D43-9667-698BCF882ED9}" type="datetimeFigureOut">
              <a:rPr lang="en-US" smtClean="0"/>
              <a:t>4/27/2019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6571935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3553604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F181FB-4063-7D43-9667-698BCF882ED9}" type="datetimeFigureOut">
              <a:rPr lang="en-US" smtClean="0"/>
              <a:t>4/27/2019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8CAEDE-B169-B24F-AAFE-CC58B28C2E3E}" type="slidenum">
              <a:rPr lang="en-US" smtClean="0"/>
              <a:t>‹#›</a:t>
            </a:fld>
            <a:endParaRPr lang="en-US"/>
          </a:p>
        </p:txBody>
      </p:sp>
    </p:spTree>
    <p:extLst>
      <p:ext uri="{BB962C8B-B14F-4D97-AF65-F5344CB8AC3E}">
        <p14:creationId xmlns:p14="http://schemas.microsoft.com/office/powerpoint/2010/main" val="1166572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0000"/>
            <a:lum/>
          </a:blip>
          <a:srcRect/>
          <a:stretch>
            <a:fillRect l="8000" t="-25000" r="-4000" b="-25000"/>
          </a:stretch>
        </a:blipFill>
        <a:effectLst/>
      </p:bgPr>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1EF181FB-4063-7D43-9667-698BCF882ED9}" type="datetimeFigureOut">
              <a:rPr lang="en-US" smtClean="0"/>
              <a:t>4/27/2019</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BE8CAEDE-B169-B24F-AAFE-CC58B28C2E3E}" type="slidenum">
              <a:rPr lang="en-US" smtClean="0"/>
              <a:t>‹#›</a:t>
            </a:fld>
            <a:endParaRPr lang="en-US"/>
          </a:p>
        </p:txBody>
      </p:sp>
    </p:spTree>
    <p:extLst>
      <p:ext uri="{BB962C8B-B14F-4D97-AF65-F5344CB8AC3E}">
        <p14:creationId xmlns:p14="http://schemas.microsoft.com/office/powerpoint/2010/main" val="5432032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C7854-E7F6-4241-8716-3C617E8FD65A}"/>
              </a:ext>
            </a:extLst>
          </p:cNvPr>
          <p:cNvSpPr>
            <a:spLocks noGrp="1"/>
          </p:cNvSpPr>
          <p:nvPr>
            <p:ph type="ctrTitle"/>
          </p:nvPr>
        </p:nvSpPr>
        <p:spPr/>
        <p:txBody>
          <a:bodyPr/>
          <a:lstStyle/>
          <a:p>
            <a:r>
              <a:rPr lang="en-US" dirty="0">
                <a:solidFill>
                  <a:schemeClr val="bg1"/>
                </a:solidFill>
              </a:rPr>
              <a:t>Healthcare Deserts in the DMV</a:t>
            </a:r>
          </a:p>
        </p:txBody>
      </p:sp>
      <p:sp>
        <p:nvSpPr>
          <p:cNvPr id="3" name="Subtitle 2">
            <a:extLst>
              <a:ext uri="{FF2B5EF4-FFF2-40B4-BE49-F238E27FC236}">
                <a16:creationId xmlns:a16="http://schemas.microsoft.com/office/drawing/2014/main" id="{0E6E2793-C3A0-D846-8C6E-0903D6ADE409}"/>
              </a:ext>
            </a:extLst>
          </p:cNvPr>
          <p:cNvSpPr>
            <a:spLocks noGrp="1"/>
          </p:cNvSpPr>
          <p:nvPr>
            <p:ph type="subTitle" idx="1"/>
          </p:nvPr>
        </p:nvSpPr>
        <p:spPr/>
        <p:txBody>
          <a:bodyPr>
            <a:normAutofit fontScale="92500" lnSpcReduction="20000"/>
          </a:bodyPr>
          <a:lstStyle/>
          <a:p>
            <a:r>
              <a:rPr lang="en-US" dirty="0" err="1">
                <a:solidFill>
                  <a:schemeClr val="bg1">
                    <a:lumMod val="75000"/>
                    <a:lumOff val="25000"/>
                  </a:schemeClr>
                </a:solidFill>
              </a:rPr>
              <a:t>Ms</a:t>
            </a:r>
            <a:r>
              <a:rPr lang="en-US" dirty="0">
                <a:solidFill>
                  <a:schemeClr val="bg1">
                    <a:lumMod val="75000"/>
                    <a:lumOff val="25000"/>
                  </a:schemeClr>
                </a:solidFill>
              </a:rPr>
              <a:t> Emily Reynolds</a:t>
            </a:r>
          </a:p>
          <a:p>
            <a:r>
              <a:rPr lang="en-US" dirty="0">
                <a:solidFill>
                  <a:schemeClr val="bg1">
                    <a:lumMod val="75000"/>
                    <a:lumOff val="25000"/>
                  </a:schemeClr>
                </a:solidFill>
              </a:rPr>
              <a:t>Mr. Richie </a:t>
            </a:r>
            <a:r>
              <a:rPr lang="en-US" dirty="0" err="1">
                <a:solidFill>
                  <a:schemeClr val="bg1">
                    <a:lumMod val="75000"/>
                    <a:lumOff val="25000"/>
                  </a:schemeClr>
                </a:solidFill>
              </a:rPr>
              <a:t>Pherson</a:t>
            </a:r>
            <a:endParaRPr lang="en-US" dirty="0">
              <a:solidFill>
                <a:schemeClr val="bg1">
                  <a:lumMod val="75000"/>
                  <a:lumOff val="25000"/>
                </a:schemeClr>
              </a:solidFill>
            </a:endParaRPr>
          </a:p>
          <a:p>
            <a:r>
              <a:rPr lang="en-US" dirty="0">
                <a:solidFill>
                  <a:schemeClr val="bg1">
                    <a:lumMod val="75000"/>
                    <a:lumOff val="25000"/>
                  </a:schemeClr>
                </a:solidFill>
              </a:rPr>
              <a:t>Mr. Mike Marshall</a:t>
            </a:r>
          </a:p>
          <a:p>
            <a:r>
              <a:rPr lang="en-US" dirty="0">
                <a:solidFill>
                  <a:schemeClr val="bg1">
                    <a:lumMod val="75000"/>
                    <a:lumOff val="25000"/>
                  </a:schemeClr>
                </a:solidFill>
              </a:rPr>
              <a:t>Mr. Vibhanshu Shekhar</a:t>
            </a:r>
          </a:p>
        </p:txBody>
      </p:sp>
    </p:spTree>
    <p:extLst>
      <p:ext uri="{BB962C8B-B14F-4D97-AF65-F5344CB8AC3E}">
        <p14:creationId xmlns:p14="http://schemas.microsoft.com/office/powerpoint/2010/main" val="31156678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D1E41BB-450F-CD48-968F-82EF9CC8ABC5}"/>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6B4D4-5302-C142-BCF0-CB255EB670E5}"/>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pic>
        <p:nvPicPr>
          <p:cNvPr id="8" name="Picture 7">
            <a:extLst>
              <a:ext uri="{FF2B5EF4-FFF2-40B4-BE49-F238E27FC236}">
                <a16:creationId xmlns:a16="http://schemas.microsoft.com/office/drawing/2014/main" id="{85290186-ABDE-3D4C-B92C-EE7D8213B27A}"/>
              </a:ext>
            </a:extLst>
          </p:cNvPr>
          <p:cNvPicPr>
            <a:picLocks noChangeAspect="1"/>
          </p:cNvPicPr>
          <p:nvPr/>
        </p:nvPicPr>
        <p:blipFill>
          <a:blip r:embed="rId2"/>
          <a:stretch>
            <a:fillRect/>
          </a:stretch>
        </p:blipFill>
        <p:spPr>
          <a:xfrm>
            <a:off x="0" y="0"/>
            <a:ext cx="6267401" cy="6858000"/>
          </a:xfrm>
          <a:prstGeom prst="rect">
            <a:avLst/>
          </a:prstGeom>
        </p:spPr>
      </p:pic>
      <p:sp>
        <p:nvSpPr>
          <p:cNvPr id="6" name="TextBox 5">
            <a:extLst>
              <a:ext uri="{FF2B5EF4-FFF2-40B4-BE49-F238E27FC236}">
                <a16:creationId xmlns:a16="http://schemas.microsoft.com/office/drawing/2014/main" id="{2A5BB751-BFF2-FD47-A9F8-4743263E463C}"/>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16136770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45259C91-1A96-B644-ADC4-4049AA2414E9}"/>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6B4D4-5302-C142-BCF0-CB255EB670E5}"/>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pic>
        <p:nvPicPr>
          <p:cNvPr id="4" name="Picture 3">
            <a:extLst>
              <a:ext uri="{FF2B5EF4-FFF2-40B4-BE49-F238E27FC236}">
                <a16:creationId xmlns:a16="http://schemas.microsoft.com/office/drawing/2014/main" id="{2ABB3DA7-9286-4340-B1BD-CC5A408ABC46}"/>
              </a:ext>
            </a:extLst>
          </p:cNvPr>
          <p:cNvPicPr>
            <a:picLocks noChangeAspect="1"/>
          </p:cNvPicPr>
          <p:nvPr/>
        </p:nvPicPr>
        <p:blipFill>
          <a:blip r:embed="rId2"/>
          <a:stretch>
            <a:fillRect/>
          </a:stretch>
        </p:blipFill>
        <p:spPr>
          <a:xfrm>
            <a:off x="0" y="0"/>
            <a:ext cx="6267401" cy="6858000"/>
          </a:xfrm>
          <a:prstGeom prst="rect">
            <a:avLst/>
          </a:prstGeom>
        </p:spPr>
      </p:pic>
      <p:sp>
        <p:nvSpPr>
          <p:cNvPr id="9" name="TextBox 8">
            <a:extLst>
              <a:ext uri="{FF2B5EF4-FFF2-40B4-BE49-F238E27FC236}">
                <a16:creationId xmlns:a16="http://schemas.microsoft.com/office/drawing/2014/main" id="{6FDA46E7-4583-2B4E-9E80-4BDDFF9037B1}"/>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68332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l="8000" t="-25000" r="-4000" b="-25000"/>
          </a:stretch>
        </a:blipFill>
        <a:effectLst/>
      </p:bgPr>
    </p:bg>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02A783F8-E883-4042-A96B-0176D2DB4B10}"/>
              </a:ext>
            </a:extLst>
          </p:cNvPr>
          <p:cNvSpPr/>
          <p:nvPr/>
        </p:nvSpPr>
        <p:spPr>
          <a:xfrm>
            <a:off x="6487886" y="0"/>
            <a:ext cx="4680857" cy="5355771"/>
          </a:xfrm>
          <a:prstGeom prst="roundRect">
            <a:avLst/>
          </a:prstGeom>
          <a:solidFill>
            <a:schemeClr val="bg1">
              <a:alpha val="75000"/>
            </a:schemeClr>
          </a:solidFill>
          <a:ln w="1397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190C7CC-0FD0-904D-9D82-AADDC2EF9570}"/>
              </a:ext>
            </a:extLst>
          </p:cNvPr>
          <p:cNvPicPr>
            <a:picLocks noChangeAspect="1"/>
          </p:cNvPicPr>
          <p:nvPr/>
        </p:nvPicPr>
        <p:blipFill>
          <a:blip r:embed="rId3"/>
          <a:stretch>
            <a:fillRect/>
          </a:stretch>
        </p:blipFill>
        <p:spPr>
          <a:xfrm>
            <a:off x="0" y="0"/>
            <a:ext cx="6267401" cy="6858000"/>
          </a:xfrm>
          <a:prstGeom prst="rect">
            <a:avLst/>
          </a:prstGeom>
        </p:spPr>
      </p:pic>
      <p:sp>
        <p:nvSpPr>
          <p:cNvPr id="7" name="Title 1">
            <a:extLst>
              <a:ext uri="{FF2B5EF4-FFF2-40B4-BE49-F238E27FC236}">
                <a16:creationId xmlns:a16="http://schemas.microsoft.com/office/drawing/2014/main" id="{06FF7A78-B51F-714B-868E-831131B3AB38}"/>
              </a:ext>
            </a:extLst>
          </p:cNvPr>
          <p:cNvSpPr>
            <a:spLocks noGrp="1"/>
          </p:cNvSpPr>
          <p:nvPr>
            <p:ph type="title"/>
          </p:nvPr>
        </p:nvSpPr>
        <p:spPr>
          <a:xfrm>
            <a:off x="6868193" y="149902"/>
            <a:ext cx="9692640" cy="612030"/>
          </a:xfrm>
        </p:spPr>
        <p:txBody>
          <a:bodyPr>
            <a:normAutofit fontScale="90000"/>
          </a:bodyPr>
          <a:lstStyle/>
          <a:p>
            <a:r>
              <a:rPr lang="en-US" sz="4000" dirty="0"/>
              <a:t>Mapping the data</a:t>
            </a:r>
          </a:p>
        </p:txBody>
      </p:sp>
      <p:sp>
        <p:nvSpPr>
          <p:cNvPr id="5" name="TextBox 4">
            <a:extLst>
              <a:ext uri="{FF2B5EF4-FFF2-40B4-BE49-F238E27FC236}">
                <a16:creationId xmlns:a16="http://schemas.microsoft.com/office/drawing/2014/main" id="{F9FE6BBA-273F-FF4A-8E88-5625B7931F99}"/>
              </a:ext>
            </a:extLst>
          </p:cNvPr>
          <p:cNvSpPr txBox="1"/>
          <p:nvPr/>
        </p:nvSpPr>
        <p:spPr>
          <a:xfrm>
            <a:off x="6607628" y="761932"/>
            <a:ext cx="4561115" cy="4278094"/>
          </a:xfrm>
          <a:prstGeom prst="rect">
            <a:avLst/>
          </a:prstGeom>
          <a:noFill/>
        </p:spPr>
        <p:txBody>
          <a:bodyPr wrap="square" rtlCol="0">
            <a:spAutoFit/>
          </a:bodyPr>
          <a:lstStyle/>
          <a:p>
            <a:r>
              <a:rPr lang="en-US" sz="1600" dirty="0"/>
              <a:t>Among datasets made available by the U.S. Census Bureau were collections of the various tabulation areas. By pairing the Census’ ‘ZIP Code Tabulation Area’ geographic boundaries data with demographic data organized by zip code, we were able to utilize the Google Maps API to render a choropleth map. Geographic coordinates of healthcare providers were retrieved through a Google Places API query. The returned coordinates are fed into the mapping API, allowing us to plot markers for the entire collection of healthcare facilities as an additional visualized layer. At present, </a:t>
            </a:r>
            <a:r>
              <a:rPr lang="en-US" sz="1600" dirty="0" err="1"/>
              <a:t>Jupyter</a:t>
            </a:r>
            <a:r>
              <a:rPr lang="en-US" sz="1600" dirty="0"/>
              <a:t> </a:t>
            </a:r>
            <a:r>
              <a:rPr lang="en-US" sz="1600" dirty="0" err="1"/>
              <a:t>Gmaps</a:t>
            </a:r>
            <a:r>
              <a:rPr lang="en-US" sz="1600" dirty="0"/>
              <a:t> does not natively support creating of map keys or legends. A custom HTML widget was created and rendered inline with the map itself.</a:t>
            </a:r>
          </a:p>
        </p:txBody>
      </p:sp>
    </p:spTree>
    <p:extLst>
      <p:ext uri="{BB962C8B-B14F-4D97-AF65-F5344CB8AC3E}">
        <p14:creationId xmlns:p14="http://schemas.microsoft.com/office/powerpoint/2010/main" val="2002058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39E4F-6AE4-4794-B3B4-0075C47E36DC}"/>
              </a:ext>
            </a:extLst>
          </p:cNvPr>
          <p:cNvSpPr>
            <a:spLocks noGrp="1"/>
          </p:cNvSpPr>
          <p:nvPr>
            <p:ph type="title"/>
          </p:nvPr>
        </p:nvSpPr>
        <p:spPr/>
        <p:txBody>
          <a:bodyPr/>
          <a:lstStyle/>
          <a:p>
            <a:r>
              <a:rPr lang="en-US" dirty="0"/>
              <a:t>Post Mortem</a:t>
            </a:r>
          </a:p>
        </p:txBody>
      </p:sp>
      <p:sp>
        <p:nvSpPr>
          <p:cNvPr id="3" name="Content Placeholder 2">
            <a:extLst>
              <a:ext uri="{FF2B5EF4-FFF2-40B4-BE49-F238E27FC236}">
                <a16:creationId xmlns:a16="http://schemas.microsoft.com/office/drawing/2014/main" id="{47D64A1A-01EA-4B8B-9E25-F72036AADC65}"/>
              </a:ext>
            </a:extLst>
          </p:cNvPr>
          <p:cNvSpPr>
            <a:spLocks noGrp="1"/>
          </p:cNvSpPr>
          <p:nvPr>
            <p:ph idx="1"/>
          </p:nvPr>
        </p:nvSpPr>
        <p:spPr/>
        <p:txBody>
          <a:bodyPr>
            <a:normAutofit/>
          </a:bodyPr>
          <a:lstStyle/>
          <a:p>
            <a:r>
              <a:rPr lang="en-US" sz="2400" dirty="0"/>
              <a:t>Further statistical analysis would be required to determine whether there are more robust trends.</a:t>
            </a:r>
          </a:p>
          <a:p>
            <a:r>
              <a:rPr lang="en-US" sz="2400" dirty="0"/>
              <a:t>If we had more time, we would have gotten better data on the healthcare providers, as there are most likely missing or repetitive data</a:t>
            </a:r>
          </a:p>
          <a:p>
            <a:r>
              <a:rPr lang="en-US" sz="2400" dirty="0"/>
              <a:t>We would also get time-series data to find out whether there has been any trends over time. </a:t>
            </a:r>
          </a:p>
        </p:txBody>
      </p:sp>
    </p:spTree>
    <p:extLst>
      <p:ext uri="{BB962C8B-B14F-4D97-AF65-F5344CB8AC3E}">
        <p14:creationId xmlns:p14="http://schemas.microsoft.com/office/powerpoint/2010/main" val="3128893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998BA-4D88-422D-B8EE-5118A4EE704E}"/>
              </a:ext>
            </a:extLst>
          </p:cNvPr>
          <p:cNvSpPr>
            <a:spLocks noGrp="1"/>
          </p:cNvSpPr>
          <p:nvPr>
            <p:ph type="title"/>
          </p:nvPr>
        </p:nvSpPr>
        <p:spPr/>
        <p:txBody>
          <a:bodyPr/>
          <a:lstStyle/>
          <a:p>
            <a:r>
              <a:rPr lang="en-US" dirty="0"/>
              <a:t>Questions</a:t>
            </a:r>
          </a:p>
        </p:txBody>
      </p:sp>
      <p:sp>
        <p:nvSpPr>
          <p:cNvPr id="4" name="Text Placeholder 3">
            <a:extLst>
              <a:ext uri="{FF2B5EF4-FFF2-40B4-BE49-F238E27FC236}">
                <a16:creationId xmlns:a16="http://schemas.microsoft.com/office/drawing/2014/main" id="{8885D61E-821D-4CCC-BF80-7F0AE74CA685}"/>
              </a:ext>
            </a:extLst>
          </p:cNvPr>
          <p:cNvSpPr>
            <a:spLocks noGrp="1"/>
          </p:cNvSpPr>
          <p:nvPr>
            <p:ph type="body" idx="1"/>
          </p:nvPr>
        </p:nvSpPr>
        <p:spPr/>
        <p:txBody>
          <a:bodyPr/>
          <a:lstStyle/>
          <a:p>
            <a:r>
              <a:rPr lang="en-US" dirty="0"/>
              <a:t>Thank you</a:t>
            </a:r>
          </a:p>
        </p:txBody>
      </p:sp>
    </p:spTree>
    <p:extLst>
      <p:ext uri="{BB962C8B-B14F-4D97-AF65-F5344CB8AC3E}">
        <p14:creationId xmlns:p14="http://schemas.microsoft.com/office/powerpoint/2010/main" val="23068375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6E077-DE4C-40B6-8039-E79EA69795B0}"/>
              </a:ext>
            </a:extLst>
          </p:cNvPr>
          <p:cNvSpPr>
            <a:spLocks noGrp="1"/>
          </p:cNvSpPr>
          <p:nvPr>
            <p:ph type="title"/>
          </p:nvPr>
        </p:nvSpPr>
        <p:spPr/>
        <p:txBody>
          <a:bodyPr/>
          <a:lstStyle/>
          <a:p>
            <a:r>
              <a:rPr lang="en-US" dirty="0"/>
              <a:t>Motivation &amp; Summary Slide</a:t>
            </a:r>
          </a:p>
        </p:txBody>
      </p:sp>
      <p:sp>
        <p:nvSpPr>
          <p:cNvPr id="3" name="Content Placeholder 2">
            <a:extLst>
              <a:ext uri="{FF2B5EF4-FFF2-40B4-BE49-F238E27FC236}">
                <a16:creationId xmlns:a16="http://schemas.microsoft.com/office/drawing/2014/main" id="{02EDAC61-E38D-4AC1-88F3-81BFEE73A590}"/>
              </a:ext>
            </a:extLst>
          </p:cNvPr>
          <p:cNvSpPr>
            <a:spLocks noGrp="1"/>
          </p:cNvSpPr>
          <p:nvPr>
            <p:ph idx="1"/>
          </p:nvPr>
        </p:nvSpPr>
        <p:spPr/>
        <p:txBody>
          <a:bodyPr/>
          <a:lstStyle/>
          <a:p>
            <a:r>
              <a:rPr lang="en-US" dirty="0"/>
              <a:t>We are interested in how economic conditions in specific geographic areas affect access to healthcare in the Washington, DC area. </a:t>
            </a:r>
          </a:p>
          <a:p>
            <a:r>
              <a:rPr lang="en-US" dirty="0"/>
              <a:t>Is there a relationship between economic indicators and the availability of health care in certain areas?</a:t>
            </a:r>
          </a:p>
          <a:p>
            <a:r>
              <a:rPr lang="en-US" dirty="0"/>
              <a:t>We found that there weren’t any strong relationships between income and the availability of healthcare providers</a:t>
            </a:r>
          </a:p>
          <a:p>
            <a:pPr lvl="1"/>
            <a:r>
              <a:rPr lang="en-US" dirty="0"/>
              <a:t>However, we did find that there were more hospitals in relatively lower- and higher-income areas</a:t>
            </a:r>
          </a:p>
          <a:p>
            <a:r>
              <a:rPr lang="en-US"/>
              <a:t>We found that insurance coverage rates were higher in areas with higher income per capita. </a:t>
            </a:r>
            <a:endParaRPr lang="en-US" dirty="0"/>
          </a:p>
        </p:txBody>
      </p:sp>
    </p:spTree>
    <p:extLst>
      <p:ext uri="{BB962C8B-B14F-4D97-AF65-F5344CB8AC3E}">
        <p14:creationId xmlns:p14="http://schemas.microsoft.com/office/powerpoint/2010/main" val="2960049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D4465-4D4C-4F6B-8DC4-F06671D31F1A}"/>
              </a:ext>
            </a:extLst>
          </p:cNvPr>
          <p:cNvSpPr>
            <a:spLocks noGrp="1"/>
          </p:cNvSpPr>
          <p:nvPr>
            <p:ph type="title"/>
          </p:nvPr>
        </p:nvSpPr>
        <p:spPr/>
        <p:txBody>
          <a:bodyPr/>
          <a:lstStyle/>
          <a:p>
            <a:r>
              <a:rPr lang="en-US" dirty="0"/>
              <a:t>Questions &amp; Data</a:t>
            </a:r>
          </a:p>
        </p:txBody>
      </p:sp>
      <p:sp>
        <p:nvSpPr>
          <p:cNvPr id="3" name="Content Placeholder 2">
            <a:extLst>
              <a:ext uri="{FF2B5EF4-FFF2-40B4-BE49-F238E27FC236}">
                <a16:creationId xmlns:a16="http://schemas.microsoft.com/office/drawing/2014/main" id="{46D0AED0-1D2F-4EAB-B1A3-FC14340C8172}"/>
              </a:ext>
            </a:extLst>
          </p:cNvPr>
          <p:cNvSpPr>
            <a:spLocks noGrp="1"/>
          </p:cNvSpPr>
          <p:nvPr>
            <p:ph idx="1"/>
          </p:nvPr>
        </p:nvSpPr>
        <p:spPr>
          <a:xfrm>
            <a:off x="1261872" y="1843709"/>
            <a:ext cx="8595360" cy="4663440"/>
          </a:xfrm>
        </p:spPr>
        <p:txBody>
          <a:bodyPr>
            <a:normAutofit lnSpcReduction="10000"/>
          </a:bodyPr>
          <a:lstStyle/>
          <a:p>
            <a:r>
              <a:rPr lang="en-US" u="sng" dirty="0"/>
              <a:t>Question #1:</a:t>
            </a:r>
            <a:r>
              <a:rPr lang="en-US" dirty="0"/>
              <a:t> What is the likelihood that more doctors would be located in higher populated areas?</a:t>
            </a:r>
          </a:p>
          <a:p>
            <a:pPr lvl="1"/>
            <a:r>
              <a:rPr lang="en-US" dirty="0"/>
              <a:t>Number of doctors by zip code: Google Places API</a:t>
            </a:r>
          </a:p>
          <a:p>
            <a:pPr lvl="1"/>
            <a:r>
              <a:rPr lang="en-US" dirty="0"/>
              <a:t>Population by zip code: US Census Bureau, American Fact Finder</a:t>
            </a:r>
          </a:p>
          <a:p>
            <a:r>
              <a:rPr lang="en-US" u="sng" dirty="0"/>
              <a:t>Question #2:</a:t>
            </a:r>
            <a:r>
              <a:rPr lang="en-US" dirty="0"/>
              <a:t> Would hospital facilities be located more within higher income or lower income areas?</a:t>
            </a:r>
          </a:p>
          <a:p>
            <a:pPr lvl="1"/>
            <a:r>
              <a:rPr lang="en-US" dirty="0"/>
              <a:t>Number of hospitals by zip code: Google Places API</a:t>
            </a:r>
          </a:p>
          <a:p>
            <a:pPr lvl="1"/>
            <a:r>
              <a:rPr lang="en-US" dirty="0"/>
              <a:t>Income by zip code: US Census Bureau, American Fact Finder</a:t>
            </a:r>
          </a:p>
          <a:p>
            <a:r>
              <a:rPr lang="en-US" u="sng" dirty="0"/>
              <a:t>Question #3:</a:t>
            </a:r>
            <a:r>
              <a:rPr lang="en-US" dirty="0"/>
              <a:t> Is the unemployment rate higher in lower income areas?</a:t>
            </a:r>
          </a:p>
          <a:p>
            <a:pPr lvl="1"/>
            <a:r>
              <a:rPr lang="en-US" dirty="0"/>
              <a:t>Unemployment and Per Capita Income by zip code: US Census Bureau, American Fact Finder</a:t>
            </a:r>
          </a:p>
          <a:p>
            <a:r>
              <a:rPr lang="en-US" u="sng" dirty="0"/>
              <a:t>Question 4:</a:t>
            </a:r>
            <a:r>
              <a:rPr lang="en-US" dirty="0"/>
              <a:t> Does per capita income influence the percentage of individuals who possess healthcare insurance?</a:t>
            </a:r>
          </a:p>
          <a:p>
            <a:pPr lvl="1"/>
            <a:r>
              <a:rPr lang="en-US" dirty="0"/>
              <a:t>Per Capita Income and Percent of pop. Insured: US Census Bureau, American Fact Finder</a:t>
            </a:r>
          </a:p>
        </p:txBody>
      </p:sp>
    </p:spTree>
    <p:extLst>
      <p:ext uri="{BB962C8B-B14F-4D97-AF65-F5344CB8AC3E}">
        <p14:creationId xmlns:p14="http://schemas.microsoft.com/office/powerpoint/2010/main" val="2431823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22BCA-FDC0-4431-8618-FAC509BB9706}"/>
              </a:ext>
            </a:extLst>
          </p:cNvPr>
          <p:cNvSpPr>
            <a:spLocks noGrp="1"/>
          </p:cNvSpPr>
          <p:nvPr>
            <p:ph type="title"/>
          </p:nvPr>
        </p:nvSpPr>
        <p:spPr/>
        <p:txBody>
          <a:bodyPr/>
          <a:lstStyle/>
          <a:p>
            <a:r>
              <a:rPr lang="en-US" dirty="0"/>
              <a:t>Data Cleanup &amp; Exploration</a:t>
            </a:r>
          </a:p>
        </p:txBody>
      </p:sp>
      <p:sp>
        <p:nvSpPr>
          <p:cNvPr id="3" name="Content Placeholder 2">
            <a:extLst>
              <a:ext uri="{FF2B5EF4-FFF2-40B4-BE49-F238E27FC236}">
                <a16:creationId xmlns:a16="http://schemas.microsoft.com/office/drawing/2014/main" id="{29C9BFDA-9560-4892-9EB0-659D27774262}"/>
              </a:ext>
            </a:extLst>
          </p:cNvPr>
          <p:cNvSpPr>
            <a:spLocks noGrp="1"/>
          </p:cNvSpPr>
          <p:nvPr>
            <p:ph idx="1"/>
          </p:nvPr>
        </p:nvSpPr>
        <p:spPr>
          <a:xfrm>
            <a:off x="1261872" y="1828800"/>
            <a:ext cx="9009888" cy="4351337"/>
          </a:xfrm>
        </p:spPr>
        <p:txBody>
          <a:bodyPr>
            <a:normAutofit fontScale="70000" lnSpcReduction="20000"/>
          </a:bodyPr>
          <a:lstStyle/>
          <a:p>
            <a:r>
              <a:rPr lang="en-US" dirty="0"/>
              <a:t>Exploration and Cleanup</a:t>
            </a:r>
          </a:p>
          <a:p>
            <a:pPr lvl="1"/>
            <a:r>
              <a:rPr lang="en-US" dirty="0"/>
              <a:t>Selected desired data and downloaded into multiple CSVs from factfinder.census.gov</a:t>
            </a:r>
          </a:p>
          <a:p>
            <a:pPr lvl="1"/>
            <a:r>
              <a:rPr lang="en-US" dirty="0"/>
              <a:t>Cleaned it in Pandas with </a:t>
            </a:r>
            <a:r>
              <a:rPr lang="en-US" dirty="0" err="1"/>
              <a:t>DataFrames</a:t>
            </a:r>
            <a:r>
              <a:rPr lang="en-US" dirty="0"/>
              <a:t> – eliminated, renamed, and merged </a:t>
            </a:r>
            <a:r>
              <a:rPr lang="en-US" dirty="0" err="1"/>
              <a:t>DataFrame</a:t>
            </a:r>
            <a:r>
              <a:rPr lang="en-US" dirty="0"/>
              <a:t> from multiple CSVs. </a:t>
            </a:r>
          </a:p>
          <a:p>
            <a:pPr lvl="1"/>
            <a:r>
              <a:rPr lang="en-US" dirty="0"/>
              <a:t>Performed an iterative Google nearby places query against the approximate geographic center-point of targeted metro area zip codes, first at 1km, then 2km, then 3km. Duplicate location ID’s were removed on each pass. Query resulted in several thousand unique location ID’s for healthcare providers and hospital facilities which were then associated with their respective zip codes and leveraged as data for this analysis.</a:t>
            </a:r>
          </a:p>
          <a:p>
            <a:pPr lvl="1"/>
            <a:r>
              <a:rPr lang="en-US" dirty="0"/>
              <a:t>Turned the Google Places data into a </a:t>
            </a:r>
            <a:r>
              <a:rPr lang="en-US" dirty="0" err="1"/>
              <a:t>DataFrame</a:t>
            </a:r>
            <a:r>
              <a:rPr lang="en-US" dirty="0"/>
              <a:t>, which was merged with the economic indicators</a:t>
            </a:r>
          </a:p>
          <a:p>
            <a:r>
              <a:rPr lang="en-US" dirty="0"/>
              <a:t>Unexpected Insights</a:t>
            </a:r>
          </a:p>
          <a:p>
            <a:pPr lvl="1"/>
            <a:r>
              <a:rPr lang="en-US" dirty="0">
                <a:solidFill>
                  <a:schemeClr val="tx1"/>
                </a:solidFill>
              </a:rPr>
              <a:t>Mapping the data provides an interesting perspective on the differences in city and urban planning between local municipalities. (e.g. Some jurisdictions show tightly clustered groups or corridors of providers along major thoroughfares, still others show a more scattered collection.</a:t>
            </a:r>
            <a:endParaRPr lang="en-US" dirty="0">
              <a:solidFill>
                <a:srgbClr val="FF0000"/>
              </a:solidFill>
            </a:endParaRPr>
          </a:p>
          <a:p>
            <a:r>
              <a:rPr lang="en-US" dirty="0"/>
              <a:t>Problems</a:t>
            </a:r>
          </a:p>
          <a:p>
            <a:pPr lvl="1"/>
            <a:r>
              <a:rPr lang="en-US" dirty="0">
                <a:solidFill>
                  <a:schemeClr val="tx1"/>
                </a:solidFill>
              </a:rPr>
              <a:t>Google nearby places API exhibits slightly different behaviors at different search resolutions. This necessitated performing reiterative queries to ensure an adequate level of geographic coverage, and ensure an appropriate sample of data was returned. Searches performed with larger overlapping radii tended to return far fewer unique results than in queries constructed with narrower search radii.</a:t>
            </a:r>
          </a:p>
          <a:p>
            <a:r>
              <a:rPr lang="en-US" dirty="0"/>
              <a:t>New Tools</a:t>
            </a:r>
          </a:p>
          <a:p>
            <a:pPr lvl="1"/>
            <a:r>
              <a:rPr lang="en-US" dirty="0" err="1"/>
              <a:t>Jupyter</a:t>
            </a:r>
            <a:r>
              <a:rPr lang="en-US" dirty="0"/>
              <a:t> </a:t>
            </a:r>
            <a:r>
              <a:rPr lang="en-US" dirty="0" err="1"/>
              <a:t>Gmaps</a:t>
            </a:r>
            <a:r>
              <a:rPr lang="en-US" dirty="0"/>
              <a:t> </a:t>
            </a:r>
            <a:r>
              <a:rPr lang="en-US" dirty="0" err="1"/>
              <a:t>GeoJSON</a:t>
            </a:r>
            <a:r>
              <a:rPr lang="en-US" dirty="0"/>
              <a:t> layer rendering</a:t>
            </a:r>
          </a:p>
          <a:p>
            <a:pPr lvl="1"/>
            <a:r>
              <a:rPr lang="en-US" dirty="0" err="1"/>
              <a:t>ipywidgets</a:t>
            </a:r>
            <a:r>
              <a:rPr lang="en-US" dirty="0"/>
              <a:t> for map legend rendering</a:t>
            </a:r>
          </a:p>
          <a:p>
            <a:pPr lvl="1"/>
            <a:r>
              <a:rPr lang="en-US" dirty="0"/>
              <a:t>Using HTML/CSS as variables</a:t>
            </a:r>
          </a:p>
          <a:p>
            <a:pPr lvl="1"/>
            <a:r>
              <a:rPr lang="en-US" dirty="0"/>
              <a:t>Matplotlib Colormaps</a:t>
            </a:r>
          </a:p>
          <a:p>
            <a:pPr lvl="1"/>
            <a:r>
              <a:rPr lang="en-US" dirty="0"/>
              <a:t>AST, for a safer alternative for literal interpretation of </a:t>
            </a:r>
            <a:r>
              <a:rPr lang="en-US" dirty="0" err="1"/>
              <a:t>GeoJSON</a:t>
            </a:r>
            <a:r>
              <a:rPr lang="en-US" dirty="0"/>
              <a:t> data out of a </a:t>
            </a:r>
            <a:r>
              <a:rPr lang="en-US" dirty="0" err="1"/>
              <a:t>dataframe</a:t>
            </a:r>
            <a:r>
              <a:rPr lang="en-US" dirty="0"/>
              <a:t> object.</a:t>
            </a:r>
          </a:p>
        </p:txBody>
      </p:sp>
    </p:spTree>
    <p:extLst>
      <p:ext uri="{BB962C8B-B14F-4D97-AF65-F5344CB8AC3E}">
        <p14:creationId xmlns:p14="http://schemas.microsoft.com/office/powerpoint/2010/main" val="1636125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483C5-D48E-4219-BB16-04C5FAE80026}"/>
              </a:ext>
            </a:extLst>
          </p:cNvPr>
          <p:cNvSpPr>
            <a:spLocks noGrp="1"/>
          </p:cNvSpPr>
          <p:nvPr>
            <p:ph type="title"/>
          </p:nvPr>
        </p:nvSpPr>
        <p:spPr/>
        <p:txBody>
          <a:bodyPr/>
          <a:lstStyle/>
          <a:p>
            <a:r>
              <a:rPr lang="en-US" dirty="0"/>
              <a:t>Data Analysis</a:t>
            </a:r>
          </a:p>
        </p:txBody>
      </p:sp>
      <p:sp>
        <p:nvSpPr>
          <p:cNvPr id="3" name="Content Placeholder 2">
            <a:extLst>
              <a:ext uri="{FF2B5EF4-FFF2-40B4-BE49-F238E27FC236}">
                <a16:creationId xmlns:a16="http://schemas.microsoft.com/office/drawing/2014/main" id="{B19F1448-3B0E-4841-8334-D8BB4AB0FD16}"/>
              </a:ext>
            </a:extLst>
          </p:cNvPr>
          <p:cNvSpPr>
            <a:spLocks noGrp="1"/>
          </p:cNvSpPr>
          <p:nvPr>
            <p:ph idx="1"/>
          </p:nvPr>
        </p:nvSpPr>
        <p:spPr/>
        <p:txBody>
          <a:bodyPr/>
          <a:lstStyle/>
          <a:p>
            <a:r>
              <a:rPr lang="en-US" sz="2400" dirty="0"/>
              <a:t>To analyze our data, we created visualizations that provided insights into the data. </a:t>
            </a:r>
          </a:p>
          <a:p>
            <a:pPr lvl="1"/>
            <a:r>
              <a:rPr lang="en-US" sz="2000" dirty="0"/>
              <a:t>Colored maps showing zip codes and their economic indicators along with locations of doctors and hospitals</a:t>
            </a:r>
          </a:p>
          <a:p>
            <a:pPr lvl="1"/>
            <a:r>
              <a:rPr lang="en-US" sz="2000" dirty="0"/>
              <a:t>Scatter plots showing patterns between variables</a:t>
            </a:r>
          </a:p>
          <a:p>
            <a:pPr lvl="1"/>
            <a:endParaRPr lang="en-US" dirty="0"/>
          </a:p>
        </p:txBody>
      </p:sp>
    </p:spTree>
    <p:extLst>
      <p:ext uri="{BB962C8B-B14F-4D97-AF65-F5344CB8AC3E}">
        <p14:creationId xmlns:p14="http://schemas.microsoft.com/office/powerpoint/2010/main" val="3924934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E313D-D30A-459A-A323-F52A7BE72AF2}"/>
              </a:ext>
            </a:extLst>
          </p:cNvPr>
          <p:cNvSpPr>
            <a:spLocks noGrp="1"/>
          </p:cNvSpPr>
          <p:nvPr>
            <p:ph type="title"/>
          </p:nvPr>
        </p:nvSpPr>
        <p:spPr/>
        <p:txBody>
          <a:bodyPr>
            <a:noAutofit/>
          </a:bodyPr>
          <a:lstStyle/>
          <a:p>
            <a:r>
              <a:rPr lang="en-US" sz="3200" u="sng" dirty="0"/>
              <a:t>Question #1:</a:t>
            </a:r>
            <a:r>
              <a:rPr lang="en-US" sz="3200" dirty="0"/>
              <a:t> What is the likelihood that more doctors would be located in higher populated areas?</a:t>
            </a:r>
          </a:p>
        </p:txBody>
      </p:sp>
      <p:sp>
        <p:nvSpPr>
          <p:cNvPr id="3" name="Content Placeholder 2">
            <a:extLst>
              <a:ext uri="{FF2B5EF4-FFF2-40B4-BE49-F238E27FC236}">
                <a16:creationId xmlns:a16="http://schemas.microsoft.com/office/drawing/2014/main" id="{125CF8AB-92FB-443C-A3A2-8A57F2EE1776}"/>
              </a:ext>
            </a:extLst>
          </p:cNvPr>
          <p:cNvSpPr>
            <a:spLocks noGrp="1"/>
          </p:cNvSpPr>
          <p:nvPr>
            <p:ph idx="1"/>
          </p:nvPr>
        </p:nvSpPr>
        <p:spPr/>
        <p:txBody>
          <a:bodyPr/>
          <a:lstStyle/>
          <a:p>
            <a:r>
              <a:rPr lang="en-US" dirty="0"/>
              <a:t>We did not find a relationship between the income of a zip code and the number of doctors practicing there. </a:t>
            </a:r>
          </a:p>
        </p:txBody>
      </p:sp>
      <p:pic>
        <p:nvPicPr>
          <p:cNvPr id="4" name="Picture 3" descr="C:\Users\rrphe\AppData\Local\Microsoft\Windows\INetCache\Content.MSO\CCEB6F30.tmp">
            <a:extLst>
              <a:ext uri="{FF2B5EF4-FFF2-40B4-BE49-F238E27FC236}">
                <a16:creationId xmlns:a16="http://schemas.microsoft.com/office/drawing/2014/main" id="{EB99BEFC-D4BF-4AC2-AD16-2BEE8736FCF7}"/>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87083" y="2592070"/>
            <a:ext cx="6008277" cy="3900170"/>
          </a:xfrm>
          <a:prstGeom prst="rect">
            <a:avLst/>
          </a:prstGeom>
          <a:noFill/>
          <a:ln>
            <a:noFill/>
          </a:ln>
        </p:spPr>
      </p:pic>
    </p:spTree>
    <p:extLst>
      <p:ext uri="{BB962C8B-B14F-4D97-AF65-F5344CB8AC3E}">
        <p14:creationId xmlns:p14="http://schemas.microsoft.com/office/powerpoint/2010/main" val="540658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3353E-0853-4CDC-9EB3-33EE791C7182}"/>
              </a:ext>
            </a:extLst>
          </p:cNvPr>
          <p:cNvSpPr>
            <a:spLocks noGrp="1"/>
          </p:cNvSpPr>
          <p:nvPr>
            <p:ph type="title"/>
          </p:nvPr>
        </p:nvSpPr>
        <p:spPr>
          <a:xfrm>
            <a:off x="1261872" y="365760"/>
            <a:ext cx="9692640" cy="1325562"/>
          </a:xfrm>
        </p:spPr>
        <p:txBody>
          <a:bodyPr>
            <a:normAutofit fontScale="90000"/>
          </a:bodyPr>
          <a:lstStyle/>
          <a:p>
            <a:r>
              <a:rPr lang="en-US" u="sng" dirty="0"/>
              <a:t>Question #2:</a:t>
            </a:r>
            <a:r>
              <a:rPr lang="en-US" dirty="0"/>
              <a:t> Are there more hospitals in lower- or higher-income zip codes?</a:t>
            </a:r>
          </a:p>
        </p:txBody>
      </p:sp>
      <p:sp>
        <p:nvSpPr>
          <p:cNvPr id="3" name="Content Placeholder 2">
            <a:extLst>
              <a:ext uri="{FF2B5EF4-FFF2-40B4-BE49-F238E27FC236}">
                <a16:creationId xmlns:a16="http://schemas.microsoft.com/office/drawing/2014/main" id="{57FD486A-7CF0-4165-94AA-554789F0864B}"/>
              </a:ext>
            </a:extLst>
          </p:cNvPr>
          <p:cNvSpPr>
            <a:spLocks noGrp="1"/>
          </p:cNvSpPr>
          <p:nvPr>
            <p:ph idx="1"/>
          </p:nvPr>
        </p:nvSpPr>
        <p:spPr/>
        <p:txBody>
          <a:bodyPr/>
          <a:lstStyle/>
          <a:p>
            <a:r>
              <a:rPr lang="en-US" dirty="0"/>
              <a:t>More hospitals at either the higher or lower end and not as much within areas with medium income per capita</a:t>
            </a:r>
          </a:p>
          <a:p>
            <a:r>
              <a:rPr lang="en-US" dirty="0"/>
              <a:t>Possibly due to lower property costs and specialization of facilities</a:t>
            </a:r>
          </a:p>
        </p:txBody>
      </p:sp>
      <p:pic>
        <p:nvPicPr>
          <p:cNvPr id="4" name="Picture 3" descr="C:\Users\rrphe\AppData\Local\Microsoft\Windows\INetCache\Content.MSO\85FB0CBE.tmp">
            <a:extLst>
              <a:ext uri="{FF2B5EF4-FFF2-40B4-BE49-F238E27FC236}">
                <a16:creationId xmlns:a16="http://schemas.microsoft.com/office/drawing/2014/main" id="{F86972CC-C408-4A4E-8D67-9133771218B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820532" y="2989153"/>
            <a:ext cx="5453671" cy="3656974"/>
          </a:xfrm>
          <a:prstGeom prst="rect">
            <a:avLst/>
          </a:prstGeom>
          <a:noFill/>
          <a:ln>
            <a:noFill/>
          </a:ln>
        </p:spPr>
      </p:pic>
    </p:spTree>
    <p:extLst>
      <p:ext uri="{BB962C8B-B14F-4D97-AF65-F5344CB8AC3E}">
        <p14:creationId xmlns:p14="http://schemas.microsoft.com/office/powerpoint/2010/main" val="3905060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9EA1F-195A-43F0-839D-0E8814D5461D}"/>
              </a:ext>
            </a:extLst>
          </p:cNvPr>
          <p:cNvSpPr>
            <a:spLocks noGrp="1"/>
          </p:cNvSpPr>
          <p:nvPr>
            <p:ph type="title"/>
          </p:nvPr>
        </p:nvSpPr>
        <p:spPr/>
        <p:txBody>
          <a:bodyPr/>
          <a:lstStyle/>
          <a:p>
            <a:r>
              <a:rPr lang="en-US" u="sng" dirty="0"/>
              <a:t>Question #3:</a:t>
            </a:r>
            <a:r>
              <a:rPr lang="en-US" dirty="0"/>
              <a:t> Is the unemployment rate higher in lower income areas?</a:t>
            </a:r>
          </a:p>
        </p:txBody>
      </p:sp>
      <p:sp>
        <p:nvSpPr>
          <p:cNvPr id="3" name="Content Placeholder 2">
            <a:extLst>
              <a:ext uri="{FF2B5EF4-FFF2-40B4-BE49-F238E27FC236}">
                <a16:creationId xmlns:a16="http://schemas.microsoft.com/office/drawing/2014/main" id="{467B37A6-A5FA-44B9-BC83-521F8CA5F6CB}"/>
              </a:ext>
            </a:extLst>
          </p:cNvPr>
          <p:cNvSpPr>
            <a:spLocks noGrp="1"/>
          </p:cNvSpPr>
          <p:nvPr>
            <p:ph idx="1"/>
          </p:nvPr>
        </p:nvSpPr>
        <p:spPr/>
        <p:txBody>
          <a:bodyPr/>
          <a:lstStyle/>
          <a:p>
            <a:r>
              <a:rPr lang="en-US" dirty="0"/>
              <a:t>Unemployment is higher within lower income per capita areas.</a:t>
            </a:r>
          </a:p>
        </p:txBody>
      </p:sp>
      <p:pic>
        <p:nvPicPr>
          <p:cNvPr id="4" name="Picture 3" descr="C:\Users\rrphe\AppData\Local\Microsoft\Windows\INetCache\Content.MSO\651D994D.tmp">
            <a:extLst>
              <a:ext uri="{FF2B5EF4-FFF2-40B4-BE49-F238E27FC236}">
                <a16:creationId xmlns:a16="http://schemas.microsoft.com/office/drawing/2014/main" id="{8F64BC10-D72F-4056-AE66-1F24C60646B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75560" y="2542222"/>
            <a:ext cx="5542280" cy="4021138"/>
          </a:xfrm>
          <a:prstGeom prst="rect">
            <a:avLst/>
          </a:prstGeom>
          <a:noFill/>
          <a:ln>
            <a:noFill/>
          </a:ln>
        </p:spPr>
      </p:pic>
    </p:spTree>
    <p:extLst>
      <p:ext uri="{BB962C8B-B14F-4D97-AF65-F5344CB8AC3E}">
        <p14:creationId xmlns:p14="http://schemas.microsoft.com/office/powerpoint/2010/main" val="3709430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87699-B2F0-4674-A750-27EA37A634F3}"/>
              </a:ext>
            </a:extLst>
          </p:cNvPr>
          <p:cNvSpPr>
            <a:spLocks noGrp="1"/>
          </p:cNvSpPr>
          <p:nvPr>
            <p:ph type="title"/>
          </p:nvPr>
        </p:nvSpPr>
        <p:spPr/>
        <p:txBody>
          <a:bodyPr>
            <a:normAutofit/>
          </a:bodyPr>
          <a:lstStyle/>
          <a:p>
            <a:r>
              <a:rPr lang="en-US" sz="3600" u="sng" dirty="0"/>
              <a:t>Question 4</a:t>
            </a:r>
            <a:r>
              <a:rPr lang="en-US" sz="3600" dirty="0"/>
              <a:t>: Do areas with higher per capita income have higher individual coverage rates?</a:t>
            </a:r>
          </a:p>
        </p:txBody>
      </p:sp>
      <p:sp>
        <p:nvSpPr>
          <p:cNvPr id="3" name="Content Placeholder 2">
            <a:extLst>
              <a:ext uri="{FF2B5EF4-FFF2-40B4-BE49-F238E27FC236}">
                <a16:creationId xmlns:a16="http://schemas.microsoft.com/office/drawing/2014/main" id="{ED559CDC-0BAE-47E0-875A-C904986DB4BB}"/>
              </a:ext>
            </a:extLst>
          </p:cNvPr>
          <p:cNvSpPr>
            <a:spLocks noGrp="1"/>
          </p:cNvSpPr>
          <p:nvPr>
            <p:ph idx="1"/>
          </p:nvPr>
        </p:nvSpPr>
        <p:spPr/>
        <p:txBody>
          <a:bodyPr/>
          <a:lstStyle/>
          <a:p>
            <a:r>
              <a:rPr lang="en-US" dirty="0"/>
              <a:t>Individuals located in lower income areas are less likely to have healthcare coverage compared to those in higher income areas</a:t>
            </a:r>
          </a:p>
        </p:txBody>
      </p:sp>
      <p:pic>
        <p:nvPicPr>
          <p:cNvPr id="4" name="Picture 3" descr="C:\Users\rrphe\AppData\Local\Microsoft\Windows\INetCache\Content.MSO\D79345E3.tmp">
            <a:extLst>
              <a:ext uri="{FF2B5EF4-FFF2-40B4-BE49-F238E27FC236}">
                <a16:creationId xmlns:a16="http://schemas.microsoft.com/office/drawing/2014/main" id="{1E9E42E8-3E08-4093-BFFF-EFF24DF8AA3E}"/>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512281" y="2543396"/>
            <a:ext cx="5557520" cy="4064000"/>
          </a:xfrm>
          <a:prstGeom prst="rect">
            <a:avLst/>
          </a:prstGeom>
          <a:noFill/>
          <a:ln>
            <a:noFill/>
          </a:ln>
        </p:spPr>
      </p:pic>
    </p:spTree>
    <p:extLst>
      <p:ext uri="{BB962C8B-B14F-4D97-AF65-F5344CB8AC3E}">
        <p14:creationId xmlns:p14="http://schemas.microsoft.com/office/powerpoint/2010/main" val="1044929597"/>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448</TotalTime>
  <Words>1173</Words>
  <Application>Microsoft Office PowerPoint</Application>
  <PresentationFormat>Widescreen</PresentationFormat>
  <Paragraphs>63</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Century Schoolbook</vt:lpstr>
      <vt:lpstr>Wingdings 2</vt:lpstr>
      <vt:lpstr>View</vt:lpstr>
      <vt:lpstr>Healthcare Deserts in the DMV</vt:lpstr>
      <vt:lpstr>Motivation &amp; Summary Slide</vt:lpstr>
      <vt:lpstr>Questions &amp; Data</vt:lpstr>
      <vt:lpstr>Data Cleanup &amp; Exploration</vt:lpstr>
      <vt:lpstr>Data Analysis</vt:lpstr>
      <vt:lpstr>Question #1: What is the likelihood that more doctors would be located in higher populated areas?</vt:lpstr>
      <vt:lpstr>Question #2: Are there more hospitals in lower- or higher-income zip codes?</vt:lpstr>
      <vt:lpstr>Question #3: Is the unemployment rate higher in lower income areas?</vt:lpstr>
      <vt:lpstr>Question 4: Do areas with higher per capita income have higher individual coverage rates?</vt:lpstr>
      <vt:lpstr>Mapping the data</vt:lpstr>
      <vt:lpstr>Mapping the data</vt:lpstr>
      <vt:lpstr>Mapping the data</vt:lpstr>
      <vt:lpstr>Post Mortem</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 to HealthCare in the DMV Areas</dc:title>
  <dc:creator>Vibhanshu Shekhar</dc:creator>
  <cp:lastModifiedBy>Emily Reynolds</cp:lastModifiedBy>
  <cp:revision>28</cp:revision>
  <dcterms:created xsi:type="dcterms:W3CDTF">2019-04-20T17:09:59Z</dcterms:created>
  <dcterms:modified xsi:type="dcterms:W3CDTF">2019-04-27T13:55:21Z</dcterms:modified>
</cp:coreProperties>
</file>

<file path=docProps/thumbnail.jpeg>
</file>